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BE5033-FC44-4AE5-A5F4-97817608CFDE}" type="datetimeFigureOut">
              <a:rPr lang="en-US" smtClean="0"/>
              <a:t>4/7/2020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8121B8-7958-4A12-BBCB-4E380F76FD48}" type="slidenum">
              <a:rPr lang="en-US" smtClean="0"/>
              <a:t>‹#›</a:t>
            </a:fld>
            <a:endParaRPr lang="en-US"/>
          </a:p>
        </p:txBody>
      </p:sp>
    </p:spTree>
    <p:extLst>
      <p:ext uri="{BB962C8B-B14F-4D97-AF65-F5344CB8AC3E}">
        <p14:creationId xmlns:p14="http://schemas.microsoft.com/office/powerpoint/2010/main" val="1872965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Calibri"/>
                <a:cs typeface="Times New Roman"/>
              </a:rPr>
              <a:t>A licensed practical nurse in the US and Canada; are the nurses who are responsible for the sick or those who are disabled in the country working under the guidance of the registered nurse's organization.</a:t>
            </a:r>
            <a:endParaRPr lang="en-US" sz="11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a:t>
            </a:fld>
            <a:endParaRPr lang="en-US"/>
          </a:p>
        </p:txBody>
      </p:sp>
    </p:spTree>
    <p:extLst>
      <p:ext uri="{BB962C8B-B14F-4D97-AF65-F5344CB8AC3E}">
        <p14:creationId xmlns:p14="http://schemas.microsoft.com/office/powerpoint/2010/main" val="153532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1000"/>
              </a:spcAft>
            </a:pPr>
            <a:r>
              <a:rPr lang="en-US" sz="1200" dirty="0" smtClean="0">
                <a:effectLst/>
                <a:latin typeface="Times New Roman"/>
                <a:ea typeface="Calibri"/>
                <a:cs typeface="Times New Roman"/>
              </a:rPr>
              <a:t>Licensed practical nurse, they should be trained so that to acquire some skills for performing their duties effectively.</a:t>
            </a:r>
            <a:endParaRPr lang="en-US" sz="11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2</a:t>
            </a:fld>
            <a:endParaRPr lang="en-US"/>
          </a:p>
        </p:txBody>
      </p:sp>
    </p:spTree>
    <p:extLst>
      <p:ext uri="{BB962C8B-B14F-4D97-AF65-F5344CB8AC3E}">
        <p14:creationId xmlns:p14="http://schemas.microsoft.com/office/powerpoint/2010/main" val="2170577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smtClean="0">
                <a:solidFill>
                  <a:srgbClr val="444444"/>
                </a:solidFill>
                <a:effectLst/>
                <a:latin typeface="Times New Roman" pitchFamily="18" charset="0"/>
                <a:cs typeface="Times New Roman" pitchFamily="18" charset="0"/>
              </a:rPr>
              <a:t>Nursing Education and Research Fundamentals of Nursing</a:t>
            </a:r>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3</a:t>
            </a:fld>
            <a:endParaRPr lang="en-US"/>
          </a:p>
        </p:txBody>
      </p:sp>
    </p:spTree>
    <p:extLst>
      <p:ext uri="{BB962C8B-B14F-4D97-AF65-F5344CB8AC3E}">
        <p14:creationId xmlns:p14="http://schemas.microsoft.com/office/powerpoint/2010/main" val="3963854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Calibri"/>
                <a:cs typeface="Times New Roman"/>
              </a:rPr>
              <a:t>The National Council of State Boards of Nursing is a body that is situated in the US that is not profit-oriented and its members come from the 50 states.</a:t>
            </a:r>
            <a:endParaRPr lang="en-US" sz="11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4</a:t>
            </a:fld>
            <a:endParaRPr lang="en-US"/>
          </a:p>
        </p:txBody>
      </p:sp>
    </p:spTree>
    <p:extLst>
      <p:ext uri="{BB962C8B-B14F-4D97-AF65-F5344CB8AC3E}">
        <p14:creationId xmlns:p14="http://schemas.microsoft.com/office/powerpoint/2010/main" val="3053533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Calibri"/>
                <a:cs typeface="Times New Roman"/>
              </a:rPr>
              <a:t>The main objective of this body is to enable the board of nursing to act to look at the matter and well-being of the nurses like safety, health, and welfare. </a:t>
            </a:r>
            <a:endParaRPr lang="en-US" sz="1100" dirty="0">
              <a:effectLst/>
              <a:latin typeface="+mn-lt"/>
              <a:ea typeface="Calibri"/>
              <a:cs typeface="Times New Roman"/>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5</a:t>
            </a:fld>
            <a:endParaRPr lang="en-US"/>
          </a:p>
        </p:txBody>
      </p:sp>
    </p:spTree>
    <p:extLst>
      <p:ext uri="{BB962C8B-B14F-4D97-AF65-F5344CB8AC3E}">
        <p14:creationId xmlns:p14="http://schemas.microsoft.com/office/powerpoint/2010/main" val="242847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smtClean="0">
                <a:solidFill>
                  <a:srgbClr val="3A5559"/>
                </a:solidFill>
                <a:effectLst/>
                <a:latin typeface="Times New Roman" pitchFamily="18" charset="0"/>
                <a:cs typeface="Times New Roman" pitchFamily="18" charset="0"/>
              </a:rPr>
              <a:t>National Nursing Workforce Study</a:t>
            </a:r>
          </a:p>
          <a:p>
            <a:pPr algn="l"/>
            <a:r>
              <a:rPr lang="en-US" dirty="0" smtClean="0"/>
              <a:t/>
            </a:r>
            <a:br>
              <a:rPr lang="en-US" dirty="0" smtClean="0"/>
            </a:br>
            <a:r>
              <a:rPr lang="en-US" b="0" i="0" dirty="0" smtClean="0">
                <a:solidFill>
                  <a:srgbClr val="3A5559"/>
                </a:solidFill>
                <a:effectLst/>
                <a:latin typeface="DIN Next"/>
              </a:rPr>
              <a:t>National Nursing Workforce Study</a:t>
            </a:r>
          </a:p>
          <a:p>
            <a:pPr algn="l"/>
            <a:r>
              <a:rPr lang="en-US" b="0" i="0" dirty="0" smtClean="0">
                <a:solidFill>
                  <a:srgbClr val="3A5559"/>
                </a:solidFill>
                <a:effectLst/>
                <a:latin typeface="DIN Next"/>
              </a:rPr>
              <a:t>National Nursing Workforce Study</a:t>
            </a:r>
          </a:p>
          <a:p>
            <a:r>
              <a:rPr lang="en-US" dirty="0" smtClean="0"/>
              <a:t/>
            </a:r>
            <a:br>
              <a:rPr lang="en-US" dirty="0" smtClean="0"/>
            </a:br>
            <a:r>
              <a:rPr lang="en-US" dirty="0" smtClean="0"/>
              <a:t/>
            </a:r>
            <a:br>
              <a:rPr lang="en-US" dirty="0" smtClean="0"/>
            </a:b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6</a:t>
            </a:fld>
            <a:endParaRPr lang="en-US"/>
          </a:p>
        </p:txBody>
      </p:sp>
    </p:spTree>
    <p:extLst>
      <p:ext uri="{BB962C8B-B14F-4D97-AF65-F5344CB8AC3E}">
        <p14:creationId xmlns:p14="http://schemas.microsoft.com/office/powerpoint/2010/main" val="2492615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Calibri"/>
              </a:rPr>
              <a:t>GED or High school diploma, and being graduated from an accredited LPN program are the key qualifications for one to become an LPN. The programs are most dwell in coursework and field practical application of the skill specifically in the hospital.</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7</a:t>
            </a:fld>
            <a:endParaRPr lang="en-US"/>
          </a:p>
        </p:txBody>
      </p:sp>
    </p:spTree>
    <p:extLst>
      <p:ext uri="{BB962C8B-B14F-4D97-AF65-F5344CB8AC3E}">
        <p14:creationId xmlns:p14="http://schemas.microsoft.com/office/powerpoint/2010/main" val="2926869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smtClean="0">
                <a:solidFill>
                  <a:srgbClr val="333333"/>
                </a:solidFill>
                <a:effectLst/>
                <a:latin typeface="Times New Roman" pitchFamily="18" charset="0"/>
                <a:cs typeface="Times New Roman" pitchFamily="18" charset="0"/>
              </a:rPr>
              <a:t>How to Become an LPN: Licensed Practical Nurse Education &amp; Licensing</a:t>
            </a:r>
          </a:p>
          <a:p>
            <a:endParaRPr lang="en-US" dirty="0"/>
          </a:p>
        </p:txBody>
      </p:sp>
      <p:sp>
        <p:nvSpPr>
          <p:cNvPr id="4" name="Slide Number Placeholder 3"/>
          <p:cNvSpPr>
            <a:spLocks noGrp="1"/>
          </p:cNvSpPr>
          <p:nvPr>
            <p:ph type="sldNum" sz="quarter" idx="10"/>
          </p:nvPr>
        </p:nvSpPr>
        <p:spPr/>
        <p:txBody>
          <a:bodyPr/>
          <a:lstStyle/>
          <a:p>
            <a:fld id="{BA8121B8-7958-4A12-BBCB-4E380F76FD48}" type="slidenum">
              <a:rPr lang="en-US" smtClean="0"/>
              <a:t>8</a:t>
            </a:fld>
            <a:endParaRPr lang="en-US"/>
          </a:p>
        </p:txBody>
      </p:sp>
    </p:spTree>
    <p:extLst>
      <p:ext uri="{BB962C8B-B14F-4D97-AF65-F5344CB8AC3E}">
        <p14:creationId xmlns:p14="http://schemas.microsoft.com/office/powerpoint/2010/main" val="3113300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latin typeface="Times New Roman"/>
                <a:ea typeface="Calibri"/>
              </a:rPr>
              <a:t>GED or High school diploma, and being graduated from an accredited LPN program are the key qualifications for one to become an LPN. The programs are most dwell in coursework and field practical application of the skill specifically in the hospital</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9</a:t>
            </a:fld>
            <a:endParaRPr lang="en-US"/>
          </a:p>
        </p:txBody>
      </p:sp>
    </p:spTree>
    <p:extLst>
      <p:ext uri="{BB962C8B-B14F-4D97-AF65-F5344CB8AC3E}">
        <p14:creationId xmlns:p14="http://schemas.microsoft.com/office/powerpoint/2010/main" val="2574931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a:ea typeface="Times New Roman"/>
              </a:rPr>
              <a:t>There is no great competition with other careers since there must be an LP N in any health facility. </a:t>
            </a:r>
            <a:r>
              <a:rPr lang="en-US" sz="1200" dirty="0" smtClean="0">
                <a:effectLst/>
                <a:latin typeface="Times New Roman"/>
                <a:ea typeface="Times New Roman"/>
                <a:cs typeface="Times New Roman"/>
              </a:rPr>
              <a:t>Varies industries provide nursing jobs such as nursing care facilities, home health care facilities, community care facilities and hospitals and it is easy to improve your career. </a:t>
            </a:r>
            <a:endParaRPr lang="en-US" sz="1100" dirty="0" smtClean="0">
              <a:effectLst/>
              <a:latin typeface="+mn-lt"/>
              <a:ea typeface="Times New Roman"/>
              <a:cs typeface="Times New Roman"/>
            </a:endParaRPr>
          </a:p>
          <a:p>
            <a:pPr marL="0" marR="0">
              <a:lnSpc>
                <a:spcPct val="115000"/>
              </a:lnSpc>
              <a:spcBef>
                <a:spcPts val="0"/>
              </a:spcBef>
              <a:spcAft>
                <a:spcPts val="1000"/>
              </a:spcAft>
            </a:pPr>
            <a:r>
              <a:rPr lang="en-US" sz="1200" dirty="0" smtClean="0">
                <a:effectLst/>
                <a:latin typeface="Times New Roman"/>
                <a:ea typeface="Times New Roman"/>
                <a:cs typeface="Times New Roman"/>
              </a:rPr>
              <a:t>They receive a good salary as from 26, 590 dollars to 68, 450 dollars</a:t>
            </a:r>
            <a:endParaRPr lang="en-US" sz="1100" dirty="0">
              <a:effectLst/>
              <a:latin typeface="+mn-lt"/>
              <a:ea typeface="Times New Roman"/>
              <a:cs typeface="Times New Roman"/>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10</a:t>
            </a:fld>
            <a:endParaRPr lang="en-US"/>
          </a:p>
        </p:txBody>
      </p:sp>
    </p:spTree>
    <p:extLst>
      <p:ext uri="{BB962C8B-B14F-4D97-AF65-F5344CB8AC3E}">
        <p14:creationId xmlns:p14="http://schemas.microsoft.com/office/powerpoint/2010/main" val="335738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smtClean="0">
                <a:solidFill>
                  <a:srgbClr val="414042"/>
                </a:solidFill>
                <a:effectLst/>
                <a:latin typeface="Times New Roman" pitchFamily="18" charset="0"/>
                <a:cs typeface="Times New Roman" pitchFamily="18" charset="0"/>
              </a:rPr>
              <a:t>How</a:t>
            </a:r>
            <a:r>
              <a:rPr lang="en-US" b="0" i="0" baseline="0" dirty="0" smtClean="0">
                <a:solidFill>
                  <a:srgbClr val="414042"/>
                </a:solidFill>
                <a:effectLst/>
                <a:latin typeface="Times New Roman" pitchFamily="18" charset="0"/>
                <a:cs typeface="Times New Roman" pitchFamily="18" charset="0"/>
              </a:rPr>
              <a:t> to become an LPN; </a:t>
            </a:r>
            <a:r>
              <a:rPr lang="en-US" b="0" i="0" dirty="0" smtClean="0">
                <a:solidFill>
                  <a:srgbClr val="414042"/>
                </a:solidFill>
                <a:effectLst/>
                <a:latin typeface="Times New Roman" pitchFamily="18" charset="0"/>
                <a:cs typeface="Times New Roman" pitchFamily="18" charset="0"/>
              </a:rPr>
              <a:t>Choose a nursing school, Sit for the TEAS exam,  Complete your nursing program, Sit for the NCLEX exam and Find a job</a:t>
            </a:r>
          </a:p>
          <a:p>
            <a:pPr algn="l"/>
            <a:endParaRPr lang="en-US" b="1" i="0" dirty="0" smtClean="0">
              <a:solidFill>
                <a:srgbClr val="414042"/>
              </a:solidFill>
              <a:effectLst/>
              <a:latin typeface="Klavika"/>
            </a:endParaRPr>
          </a:p>
          <a:p>
            <a:pPr algn="l"/>
            <a:endParaRPr lang="en-US" b="1" i="0" dirty="0" smtClean="0">
              <a:solidFill>
                <a:srgbClr val="414042"/>
              </a:solidFill>
              <a:effectLst/>
              <a:latin typeface="Klavika"/>
            </a:endParaRPr>
          </a:p>
          <a:p>
            <a:pPr algn="l"/>
            <a:endParaRPr lang="en-US" b="1" i="0" dirty="0">
              <a:solidFill>
                <a:srgbClr val="414042"/>
              </a:solidFill>
              <a:effectLst/>
              <a:latin typeface="Klavika"/>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11</a:t>
            </a:fld>
            <a:endParaRPr lang="en-US"/>
          </a:p>
        </p:txBody>
      </p:sp>
    </p:spTree>
    <p:extLst>
      <p:ext uri="{BB962C8B-B14F-4D97-AF65-F5344CB8AC3E}">
        <p14:creationId xmlns:p14="http://schemas.microsoft.com/office/powerpoint/2010/main" val="465337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smtClean="0">
                <a:effectLst/>
                <a:latin typeface="Times New Roman" pitchFamily="18" charset="0"/>
                <a:ea typeface="Calibri"/>
                <a:cs typeface="Times New Roman" pitchFamily="18" charset="0"/>
              </a:rPr>
              <a:t>The high number of the aging population, nursing shortage, and an overarching emphasis on specific frameworks for the guiding of nursing practice like the integration of evidence-based practice is the current trend in nursing.</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12</a:t>
            </a:fld>
            <a:endParaRPr lang="en-US"/>
          </a:p>
        </p:txBody>
      </p:sp>
    </p:spTree>
    <p:extLst>
      <p:ext uri="{BB962C8B-B14F-4D97-AF65-F5344CB8AC3E}">
        <p14:creationId xmlns:p14="http://schemas.microsoft.com/office/powerpoint/2010/main" val="3125327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dirty="0" smtClean="0">
                <a:latin typeface="Times New Roman" pitchFamily="18" charset="0"/>
                <a:cs typeface="Times New Roman" pitchFamily="18" charset="0"/>
              </a:rPr>
              <a:t>In addition</a:t>
            </a:r>
            <a:r>
              <a:rPr lang="en-US" sz="1200" dirty="0" smtClean="0">
                <a:effectLst/>
                <a:latin typeface="Times New Roman"/>
                <a:ea typeface="Times New Roman"/>
                <a:cs typeface="Times New Roman"/>
              </a:rPr>
              <a:t> they need to communicate well with their patients and </a:t>
            </a:r>
            <a:r>
              <a:rPr lang="en-US" sz="1200" dirty="0" smtClean="0">
                <a:effectLst/>
                <a:latin typeface="Times New Roman"/>
                <a:ea typeface="Times New Roman"/>
                <a:cs typeface="+mn-cs"/>
              </a:rPr>
              <a:t>also</a:t>
            </a:r>
            <a:r>
              <a:rPr lang="en-US" sz="1200" baseline="0" dirty="0" smtClean="0">
                <a:effectLst/>
                <a:latin typeface="Times New Roman"/>
                <a:ea typeface="Times New Roman"/>
                <a:cs typeface="+mn-cs"/>
              </a:rPr>
              <a:t> t</a:t>
            </a:r>
            <a:r>
              <a:rPr lang="en-US" sz="1200" dirty="0" smtClean="0">
                <a:effectLst/>
                <a:latin typeface="Times New Roman"/>
                <a:ea typeface="Times New Roman"/>
              </a:rPr>
              <a:t>hey should be detailed oriented to help the patients know their illness and how to treat them.</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13</a:t>
            </a:fld>
            <a:endParaRPr lang="en-US"/>
          </a:p>
        </p:txBody>
      </p:sp>
    </p:spTree>
    <p:extLst>
      <p:ext uri="{BB962C8B-B14F-4D97-AF65-F5344CB8AC3E}">
        <p14:creationId xmlns:p14="http://schemas.microsoft.com/office/powerpoint/2010/main" val="2646251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Chart showing</a:t>
            </a:r>
            <a:r>
              <a:rPr lang="en-US" baseline="0" dirty="0" smtClean="0">
                <a:latin typeface="Times New Roman" pitchFamily="18" charset="0"/>
                <a:cs typeface="Times New Roman" pitchFamily="18" charset="0"/>
              </a:rPr>
              <a:t> the responsibilities of the Licensed Practical Nurse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14</a:t>
            </a:fld>
            <a:endParaRPr lang="en-US"/>
          </a:p>
        </p:txBody>
      </p:sp>
    </p:spTree>
    <p:extLst>
      <p:ext uri="{BB962C8B-B14F-4D97-AF65-F5344CB8AC3E}">
        <p14:creationId xmlns:p14="http://schemas.microsoft.com/office/powerpoint/2010/main" val="805659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15</a:t>
            </a:fld>
            <a:endParaRPr lang="en-US"/>
          </a:p>
        </p:txBody>
      </p:sp>
    </p:spTree>
    <p:extLst>
      <p:ext uri="{BB962C8B-B14F-4D97-AF65-F5344CB8AC3E}">
        <p14:creationId xmlns:p14="http://schemas.microsoft.com/office/powerpoint/2010/main" val="1860394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8121B8-7958-4A12-BBCB-4E380F76FD48}" type="slidenum">
              <a:rPr lang="en-US" smtClean="0"/>
              <a:t>16</a:t>
            </a:fld>
            <a:endParaRPr lang="en-US"/>
          </a:p>
        </p:txBody>
      </p:sp>
    </p:spTree>
    <p:extLst>
      <p:ext uri="{BB962C8B-B14F-4D97-AF65-F5344CB8AC3E}">
        <p14:creationId xmlns:p14="http://schemas.microsoft.com/office/powerpoint/2010/main" val="3465120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FA76DC-6125-4500-B87E-DBD1B3A816B5}"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642717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A76DC-6125-4500-B87E-DBD1B3A816B5}"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1297120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FA76DC-6125-4500-B87E-DBD1B3A816B5}"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2602944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FA76DC-6125-4500-B87E-DBD1B3A816B5}" type="datetimeFigureOut">
              <a:rPr lang="en-US" smtClean="0"/>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1814971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FA76DC-6125-4500-B87E-DBD1B3A816B5}" type="datetimeFigureOut">
              <a:rPr lang="en-US" smtClean="0"/>
              <a:t>4/7/2020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4226155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FA76DC-6125-4500-B87E-DBD1B3A816B5}" type="datetimeFigureOut">
              <a:rPr lang="en-US" smtClean="0"/>
              <a:t>4/7/2020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3427244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A76DC-6125-4500-B87E-DBD1B3A816B5}" type="datetimeFigureOut">
              <a:rPr lang="en-US" smtClean="0"/>
              <a:t>4/7/2020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2477733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A76DC-6125-4500-B87E-DBD1B3A816B5}" type="datetimeFigureOut">
              <a:rPr lang="en-US" smtClean="0"/>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2199988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A76DC-6125-4500-B87E-DBD1B3A816B5}" type="datetimeFigureOut">
              <a:rPr lang="en-US" smtClean="0"/>
              <a:t>4/7/2020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2027229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A76DC-6125-4500-B87E-DBD1B3A816B5}"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348621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A76DC-6125-4500-B87E-DBD1B3A816B5}" type="datetimeFigureOut">
              <a:rPr lang="en-US" smtClean="0"/>
              <a:t>4/7/2020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4B59C3-2706-4E86-9E4C-CE6B8BAD6C61}" type="slidenum">
              <a:rPr lang="en-US" smtClean="0"/>
              <a:t>‹#›</a:t>
            </a:fld>
            <a:endParaRPr lang="en-US"/>
          </a:p>
        </p:txBody>
      </p:sp>
    </p:spTree>
    <p:extLst>
      <p:ext uri="{BB962C8B-B14F-4D97-AF65-F5344CB8AC3E}">
        <p14:creationId xmlns:p14="http://schemas.microsoft.com/office/powerpoint/2010/main" val="178448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A76DC-6125-4500-B87E-DBD1B3A816B5}" type="datetimeFigureOut">
              <a:rPr lang="en-US" smtClean="0"/>
              <a:t>4/7/2020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4B59C3-2706-4E86-9E4C-CE6B8BAD6C61}" type="slidenum">
              <a:rPr lang="en-US" smtClean="0"/>
              <a:t>‹#›</a:t>
            </a:fld>
            <a:endParaRPr lang="en-US"/>
          </a:p>
        </p:txBody>
      </p:sp>
    </p:spTree>
    <p:extLst>
      <p:ext uri="{BB962C8B-B14F-4D97-AF65-F5344CB8AC3E}">
        <p14:creationId xmlns:p14="http://schemas.microsoft.com/office/powerpoint/2010/main" val="3142189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3400"/>
            <a:ext cx="86106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3855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1000"/>
              </a:spcAft>
            </a:pPr>
            <a:r>
              <a:rPr lang="en-US" b="1" dirty="0" smtClean="0">
                <a:effectLst/>
                <a:latin typeface="Times New Roman" pitchFamily="18" charset="0"/>
                <a:ea typeface="Times New Roman"/>
                <a:cs typeface="Times New Roman" pitchFamily="18" charset="0"/>
              </a:rPr>
              <a:t>Responsibilities</a:t>
            </a:r>
            <a:r>
              <a:rPr lang="en-US" sz="4000" dirty="0">
                <a:latin typeface="Times New Roman" pitchFamily="18" charset="0"/>
                <a:ea typeface="Times New Roman"/>
                <a:cs typeface="Times New Roman" pitchFamily="18" charset="0"/>
              </a:rPr>
              <a:t/>
            </a:r>
            <a:br>
              <a:rPr lang="en-US" sz="4000" dirty="0">
                <a:latin typeface="Times New Roman" pitchFamily="18" charset="0"/>
                <a:ea typeface="Times New Roman"/>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The are hired to provide medical health services</a:t>
            </a: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 They act as medical consultants on the medical matters</a:t>
            </a:r>
          </a:p>
          <a:p>
            <a:pPr marL="0">
              <a:lnSpc>
                <a:spcPct val="115000"/>
              </a:lnSpc>
              <a:spcBef>
                <a:spcPts val="0"/>
              </a:spcBef>
              <a:spcAft>
                <a:spcPts val="1000"/>
              </a:spcAft>
            </a:pPr>
            <a:r>
              <a:rPr lang="en-US" sz="2800" dirty="0">
                <a:latin typeface="Times New Roman" pitchFamily="18" charset="0"/>
                <a:cs typeface="Times New Roman" pitchFamily="18" charset="0"/>
              </a:rPr>
              <a:t>Monitor </a:t>
            </a:r>
            <a:r>
              <a:rPr lang="en-US" sz="2800" dirty="0" smtClean="0">
                <a:latin typeface="Times New Roman" pitchFamily="18" charset="0"/>
                <a:cs typeface="Times New Roman" pitchFamily="18" charset="0"/>
              </a:rPr>
              <a:t>patients</a:t>
            </a: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Make patients comfortable </a:t>
            </a: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Provide basic care </a:t>
            </a:r>
            <a:endParaRPr lang="en-US" sz="2800" dirty="0">
              <a:latin typeface="Times New Roman" pitchFamily="18" charset="0"/>
              <a:ea typeface="Times New Roman"/>
              <a:cs typeface="Times New Roman" pitchFamily="18" charset="0"/>
            </a:endParaRP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Listen to patients </a:t>
            </a:r>
            <a:endParaRPr lang="en-US" sz="2800" dirty="0">
              <a:latin typeface="Times New Roman" pitchFamily="18" charset="0"/>
              <a:ea typeface="Times New Roman"/>
              <a:cs typeface="Times New Roman" pitchFamily="18" charset="0"/>
            </a:endParaRP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Report to the doctors about the patient’s condition</a:t>
            </a:r>
            <a:endParaRPr lang="en-US" sz="2800" dirty="0">
              <a:latin typeface="Times New Roman" pitchFamily="18" charset="0"/>
              <a:ea typeface="Times New Roman"/>
              <a:cs typeface="Times New Roman" pitchFamily="18" charset="0"/>
            </a:endParaRPr>
          </a:p>
          <a:p>
            <a:pPr marL="0" marR="0">
              <a:lnSpc>
                <a:spcPct val="115000"/>
              </a:lnSpc>
              <a:spcBef>
                <a:spcPts val="0"/>
              </a:spcBef>
              <a:spcAft>
                <a:spcPts val="1000"/>
              </a:spcAft>
            </a:pPr>
            <a:r>
              <a:rPr lang="en-US" sz="2800" dirty="0" smtClean="0">
                <a:effectLst/>
                <a:latin typeface="Times New Roman" pitchFamily="18" charset="0"/>
                <a:ea typeface="Times New Roman"/>
                <a:cs typeface="Times New Roman" pitchFamily="18" charset="0"/>
              </a:rPr>
              <a:t>Maintain and keep records</a:t>
            </a:r>
            <a:endParaRPr lang="en-US" sz="2800" dirty="0">
              <a:latin typeface="Times New Roman" pitchFamily="18" charset="0"/>
              <a:ea typeface="Times New Roman"/>
              <a:cs typeface="Times New Roman" pitchFamily="18" charset="0"/>
            </a:endParaRPr>
          </a:p>
          <a:p>
            <a:pPr marL="0" marR="0">
              <a:lnSpc>
                <a:spcPct val="115000"/>
              </a:lnSpc>
              <a:spcBef>
                <a:spcPts val="0"/>
              </a:spcBef>
              <a:spcAft>
                <a:spcPts val="1000"/>
              </a:spcAft>
            </a:pPr>
            <a:endParaRPr lang="en-US" sz="1800" dirty="0">
              <a:ea typeface="Times New Roman"/>
              <a:cs typeface="Times New Roman"/>
            </a:endParaRPr>
          </a:p>
          <a:p>
            <a:pPr marL="0">
              <a:lnSpc>
                <a:spcPct val="115000"/>
              </a:lnSpc>
              <a:spcBef>
                <a:spcPts val="0"/>
              </a:spcBef>
              <a:spcAft>
                <a:spcPts val="1000"/>
              </a:spcAft>
            </a:pPr>
            <a:endParaRPr lang="en-US" sz="2000" dirty="0"/>
          </a:p>
          <a:p>
            <a:pPr marL="0" marR="0">
              <a:lnSpc>
                <a:spcPct val="115000"/>
              </a:lnSpc>
              <a:spcBef>
                <a:spcPts val="0"/>
              </a:spcBef>
              <a:spcAft>
                <a:spcPts val="1000"/>
              </a:spcAft>
            </a:pPr>
            <a:endParaRPr lang="en-US" sz="2000" dirty="0">
              <a:ea typeface="Times New Roman"/>
              <a:cs typeface="Times New Roman"/>
            </a:endParaRPr>
          </a:p>
          <a:p>
            <a:pPr marL="0" marR="0">
              <a:lnSpc>
                <a:spcPct val="115000"/>
              </a:lnSpc>
              <a:spcBef>
                <a:spcPts val="0"/>
              </a:spcBef>
              <a:spcAft>
                <a:spcPts val="1000"/>
              </a:spcAft>
            </a:pPr>
            <a:endParaRPr lang="en-US" sz="2400" dirty="0">
              <a:ea typeface="Times New Roman"/>
              <a:cs typeface="Times New Roman"/>
            </a:endParaRPr>
          </a:p>
        </p:txBody>
      </p:sp>
    </p:spTree>
    <p:extLst>
      <p:ext uri="{BB962C8B-B14F-4D97-AF65-F5344CB8AC3E}">
        <p14:creationId xmlns:p14="http://schemas.microsoft.com/office/powerpoint/2010/main" val="154841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82296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5034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1000"/>
              </a:spcAft>
            </a:pPr>
            <a:r>
              <a:rPr lang="en-US" b="1" dirty="0" smtClean="0">
                <a:effectLst/>
                <a:latin typeface="Times New Roman"/>
                <a:ea typeface="Times New Roman"/>
                <a:cs typeface="Times New Roman"/>
              </a:rPr>
              <a:t>The body of accreditation </a:t>
            </a:r>
            <a:r>
              <a:rPr lang="en-US" sz="4000" dirty="0">
                <a:ea typeface="Times New Roman"/>
                <a:cs typeface="Times New Roman"/>
              </a:rPr>
              <a:t/>
            </a:r>
            <a:br>
              <a:rPr lang="en-US" sz="4000" dirty="0">
                <a:ea typeface="Times New Roman"/>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effectLst/>
                <a:latin typeface="Times New Roman"/>
                <a:ea typeface="Times New Roman"/>
              </a:rPr>
              <a:t>Accreditation certificates from the collages and health centers to show you can carry out your duties effectively.</a:t>
            </a:r>
          </a:p>
          <a:p>
            <a:r>
              <a:rPr lang="en-US" dirty="0" smtClean="0">
                <a:effectLst/>
                <a:latin typeface="Times New Roman"/>
                <a:ea typeface="Times New Roman"/>
              </a:rPr>
              <a:t>Certification includes patient counseling certification, IV certification and others that can be provided from the hospitals or community health services in the United States.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76901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1000"/>
              </a:spcAft>
            </a:pPr>
            <a:r>
              <a:rPr lang="en-US" b="1" dirty="0" smtClean="0">
                <a:effectLst/>
                <a:latin typeface="Times New Roman"/>
                <a:ea typeface="Times New Roman"/>
                <a:cs typeface="Times New Roman"/>
              </a:rPr>
              <a:t>The body of accreditation </a:t>
            </a:r>
            <a:r>
              <a:rPr lang="en-US" sz="4000" dirty="0">
                <a:ea typeface="Times New Roman"/>
                <a:cs typeface="Times New Roman"/>
              </a:rPr>
              <a:t/>
            </a:r>
            <a:br>
              <a:rPr lang="en-US" sz="4000" dirty="0">
                <a:ea typeface="Times New Roman"/>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marR="0" indent="0">
              <a:lnSpc>
                <a:spcPct val="115000"/>
              </a:lnSpc>
              <a:spcBef>
                <a:spcPts val="0"/>
              </a:spcBef>
              <a:spcAft>
                <a:spcPts val="1000"/>
              </a:spcAft>
              <a:buNone/>
            </a:pPr>
            <a:r>
              <a:rPr lang="en-US" dirty="0">
                <a:latin typeface="Times New Roman"/>
                <a:ea typeface="Times New Roman"/>
                <a:cs typeface="Times New Roman"/>
              </a:rPr>
              <a:t>	</a:t>
            </a:r>
            <a:r>
              <a:rPr lang="en-US" sz="2800" b="1" dirty="0" smtClean="0">
                <a:effectLst/>
                <a:latin typeface="Times New Roman"/>
                <a:ea typeface="Times New Roman"/>
                <a:cs typeface="Times New Roman"/>
              </a:rPr>
              <a:t>National Council of State Boards Nursing </a:t>
            </a:r>
          </a:p>
          <a:p>
            <a:pPr lvl="0">
              <a:lnSpc>
                <a:spcPct val="115000"/>
              </a:lnSpc>
              <a:spcBef>
                <a:spcPts val="0"/>
              </a:spcBef>
              <a:spcAft>
                <a:spcPts val="1000"/>
              </a:spcAft>
            </a:pPr>
            <a:r>
              <a:rPr lang="en-US" dirty="0">
                <a:solidFill>
                  <a:prstClr val="black"/>
                </a:solidFill>
                <a:latin typeface="Times New Roman"/>
                <a:ea typeface="Times New Roman"/>
                <a:cs typeface="Times New Roman"/>
              </a:rPr>
              <a:t>The body offers test exams after completing the accreditation program</a:t>
            </a:r>
            <a:endParaRPr lang="en-US" sz="2800" dirty="0">
              <a:solidFill>
                <a:prstClr val="black"/>
              </a:solidFill>
              <a:ea typeface="Times New Roman"/>
              <a:cs typeface="Times New Roman"/>
            </a:endParaRPr>
          </a:p>
          <a:p>
            <a:pPr marL="0" marR="0">
              <a:lnSpc>
                <a:spcPct val="115000"/>
              </a:lnSpc>
              <a:spcBef>
                <a:spcPts val="0"/>
              </a:spcBef>
              <a:spcAft>
                <a:spcPts val="1000"/>
              </a:spcAft>
            </a:pPr>
            <a:r>
              <a:rPr lang="en-US" dirty="0" smtClean="0">
                <a:effectLst/>
                <a:latin typeface="Times New Roman"/>
                <a:ea typeface="Times New Roman"/>
                <a:cs typeface="Times New Roman"/>
              </a:rPr>
              <a:t>  </a:t>
            </a:r>
            <a:r>
              <a:rPr lang="en-US" sz="2800" dirty="0" smtClean="0">
                <a:effectLst/>
                <a:latin typeface="Times New Roman"/>
                <a:ea typeface="Times New Roman"/>
                <a:cs typeface="Times New Roman"/>
              </a:rPr>
              <a:t>State Body of Nursing provides the licenses  </a:t>
            </a:r>
            <a:endParaRPr lang="en-US" sz="2400" dirty="0">
              <a:ea typeface="Times New Roman"/>
              <a:cs typeface="Times New Roman"/>
            </a:endParaRPr>
          </a:p>
          <a:p>
            <a:pPr marL="0" marR="0">
              <a:lnSpc>
                <a:spcPct val="115000"/>
              </a:lnSpc>
              <a:spcBef>
                <a:spcPts val="0"/>
              </a:spcBef>
              <a:spcAft>
                <a:spcPts val="1000"/>
              </a:spcAft>
            </a:pPr>
            <a:endParaRPr lang="en-US" sz="2800" dirty="0">
              <a:ea typeface="Times New Roman"/>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927012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3820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5599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115000"/>
              </a:lnSpc>
              <a:spcBef>
                <a:spcPts val="0"/>
              </a:spcBef>
              <a:spcAft>
                <a:spcPts val="1000"/>
              </a:spcAft>
            </a:pPr>
            <a:r>
              <a:rPr lang="en-US" b="1" dirty="0" smtClean="0">
                <a:effectLst/>
                <a:latin typeface="Times New Roman"/>
                <a:ea typeface="Times New Roman"/>
                <a:cs typeface="Times New Roman"/>
              </a:rPr>
              <a:t>Education </a:t>
            </a:r>
            <a:r>
              <a:rPr lang="en-US" sz="4000" dirty="0">
                <a:ea typeface="Times New Roman"/>
                <a:cs typeface="Times New Roman"/>
              </a:rPr>
              <a:t/>
            </a:r>
            <a:br>
              <a:rPr lang="en-US" sz="4000" dirty="0">
                <a:ea typeface="Times New Roman"/>
                <a:cs typeface="Times New Roman"/>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marL="0" marR="0">
              <a:lnSpc>
                <a:spcPct val="115000"/>
              </a:lnSpc>
              <a:spcBef>
                <a:spcPts val="0"/>
              </a:spcBef>
              <a:spcAft>
                <a:spcPts val="1000"/>
              </a:spcAft>
            </a:pPr>
            <a:r>
              <a:rPr lang="en-US" sz="3900" dirty="0" smtClean="0">
                <a:effectLst/>
                <a:latin typeface="Times New Roman" pitchFamily="18" charset="0"/>
                <a:ea typeface="Times New Roman"/>
                <a:cs typeface="Times New Roman" pitchFamily="18" charset="0"/>
              </a:rPr>
              <a:t>The requirements finished basic education with certification that is primary and high school education</a:t>
            </a:r>
          </a:p>
          <a:p>
            <a:pPr marL="0" marR="0">
              <a:lnSpc>
                <a:spcPct val="115000"/>
              </a:lnSpc>
              <a:spcBef>
                <a:spcPts val="0"/>
              </a:spcBef>
              <a:spcAft>
                <a:spcPts val="1000"/>
              </a:spcAft>
            </a:pPr>
            <a:r>
              <a:rPr lang="en-US" sz="3900" dirty="0" smtClean="0">
                <a:effectLst/>
                <a:latin typeface="Times New Roman" pitchFamily="18" charset="0"/>
                <a:ea typeface="Times New Roman"/>
                <a:cs typeface="Times New Roman" pitchFamily="18" charset="0"/>
              </a:rPr>
              <a:t> Must complete certificate or diploma education of licensed practical nurse which takes one to two years at technical schools or colleges</a:t>
            </a:r>
          </a:p>
          <a:p>
            <a:pPr marL="0" marR="0">
              <a:lnSpc>
                <a:spcPct val="115000"/>
              </a:lnSpc>
              <a:spcBef>
                <a:spcPts val="0"/>
              </a:spcBef>
              <a:spcAft>
                <a:spcPts val="1000"/>
              </a:spcAft>
            </a:pPr>
            <a:r>
              <a:rPr lang="en-US" sz="3900" dirty="0" smtClean="0">
                <a:effectLst/>
                <a:latin typeface="Times New Roman" pitchFamily="18" charset="0"/>
                <a:ea typeface="Times New Roman"/>
                <a:cs typeface="Times New Roman" pitchFamily="18" charset="0"/>
              </a:rPr>
              <a:t>Certification is done through an exam that is done through the National Council Licensure Examination.</a:t>
            </a:r>
            <a:endParaRPr lang="en-US" sz="3900" dirty="0">
              <a:latin typeface="Times New Roman" pitchFamily="18" charset="0"/>
              <a:ea typeface="Times New Roman"/>
              <a:cs typeface="Times New Roman" pitchFamily="18" charset="0"/>
            </a:endParaRPr>
          </a:p>
          <a:p>
            <a:pPr marL="0" marR="0">
              <a:lnSpc>
                <a:spcPct val="115000"/>
              </a:lnSpc>
              <a:spcBef>
                <a:spcPts val="0"/>
              </a:spcBef>
              <a:spcAft>
                <a:spcPts val="1000"/>
              </a:spcAft>
            </a:pPr>
            <a:endParaRPr lang="en-US" sz="2400" dirty="0">
              <a:ea typeface="Times New Roman"/>
              <a:cs typeface="Times New Roman"/>
            </a:endParaRPr>
          </a:p>
          <a:p>
            <a:pPr marL="0" marR="0">
              <a:lnSpc>
                <a:spcPct val="115000"/>
              </a:lnSpc>
              <a:spcBef>
                <a:spcPts val="0"/>
              </a:spcBef>
              <a:spcAft>
                <a:spcPts val="1000"/>
              </a:spcAft>
            </a:pPr>
            <a:endParaRPr lang="en-US" sz="2800" dirty="0">
              <a:ea typeface="Times New Roman"/>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24677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3400"/>
            <a:ext cx="8610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2257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marR="0">
              <a:lnSpc>
                <a:spcPct val="115000"/>
              </a:lnSpc>
              <a:spcBef>
                <a:spcPts val="0"/>
              </a:spcBef>
              <a:spcAft>
                <a:spcPts val="1000"/>
              </a:spcAft>
            </a:pPr>
            <a:r>
              <a:rPr lang="en-US" b="1" dirty="0" smtClean="0">
                <a:effectLst/>
                <a:latin typeface="Times New Roman"/>
                <a:ea typeface="Times New Roman"/>
                <a:cs typeface="Times New Roman"/>
              </a:rPr>
              <a:t>Work requirements</a:t>
            </a:r>
            <a:endParaRPr lang="en-US" sz="4000" dirty="0">
              <a:ea typeface="Times New Roman"/>
              <a:cs typeface="Times New Roman"/>
            </a:endParaRPr>
          </a:p>
        </p:txBody>
      </p:sp>
      <p:sp>
        <p:nvSpPr>
          <p:cNvPr id="3" name="Content Placeholder 2"/>
          <p:cNvSpPr>
            <a:spLocks noGrp="1"/>
          </p:cNvSpPr>
          <p:nvPr>
            <p:ph idx="1"/>
          </p:nvPr>
        </p:nvSpPr>
        <p:spPr/>
        <p:txBody>
          <a:bodyPr>
            <a:normAutofit/>
          </a:bodyPr>
          <a:lstStyle/>
          <a:p>
            <a:pPr marL="0" marR="0">
              <a:lnSpc>
                <a:spcPct val="115000"/>
              </a:lnSpc>
              <a:spcBef>
                <a:spcPts val="0"/>
              </a:spcBef>
              <a:spcAft>
                <a:spcPts val="1000"/>
              </a:spcAft>
            </a:pPr>
            <a:r>
              <a:rPr lang="en-US" sz="2600" dirty="0" smtClean="0">
                <a:effectLst/>
                <a:latin typeface="Times New Roman"/>
                <a:ea typeface="Times New Roman"/>
                <a:cs typeface="Times New Roman"/>
              </a:rPr>
              <a:t>Licensed practical nurses work in hospitals and are surrounded by different health care practitioners such as doctors and registered nurses, they work in homes, assisted living facilities, health clinics, private physician practices. Most of the day they stand for easy delivery of services, they help to lift or move patients. </a:t>
            </a:r>
          </a:p>
          <a:p>
            <a:pPr marL="0" marR="0">
              <a:lnSpc>
                <a:spcPct val="115000"/>
              </a:lnSpc>
              <a:spcBef>
                <a:spcPts val="0"/>
              </a:spcBef>
              <a:spcAft>
                <a:spcPts val="1000"/>
              </a:spcAft>
            </a:pPr>
            <a:r>
              <a:rPr lang="en-US" sz="2600" dirty="0" smtClean="0">
                <a:effectLst/>
                <a:latin typeface="Times New Roman"/>
                <a:ea typeface="Times New Roman"/>
                <a:cs typeface="Times New Roman"/>
              </a:rPr>
              <a:t>They can advance their careers to become specialists in various areas, psychiatric nurses, orthopedic nurses, information nurses, burn nurse and hospice nurses</a:t>
            </a:r>
            <a:r>
              <a:rPr lang="en-US" sz="2800" dirty="0" smtClean="0">
                <a:effectLst/>
                <a:latin typeface="Times New Roman"/>
                <a:ea typeface="Times New Roman"/>
                <a:cs typeface="Times New Roman"/>
              </a:rPr>
              <a:t>. </a:t>
            </a:r>
            <a:endParaRPr lang="en-US" sz="2400" dirty="0">
              <a:ea typeface="Times New Roman"/>
              <a:cs typeface="Times New Roman"/>
            </a:endParaRPr>
          </a:p>
          <a:p>
            <a:pPr marL="0" marR="0">
              <a:lnSpc>
                <a:spcPct val="115000"/>
              </a:lnSpc>
              <a:spcBef>
                <a:spcPts val="0"/>
              </a:spcBef>
              <a:spcAft>
                <a:spcPts val="1000"/>
              </a:spcAft>
            </a:pPr>
            <a:endParaRPr lang="en-US" sz="2800" dirty="0">
              <a:ea typeface="Times New Roman"/>
              <a:cs typeface="Times New Roman"/>
            </a:endParaRPr>
          </a:p>
        </p:txBody>
      </p:sp>
    </p:spTree>
    <p:extLst>
      <p:ext uri="{BB962C8B-B14F-4D97-AF65-F5344CB8AC3E}">
        <p14:creationId xmlns:p14="http://schemas.microsoft.com/office/powerpoint/2010/main" val="2078382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marR="0">
              <a:lnSpc>
                <a:spcPct val="115000"/>
              </a:lnSpc>
              <a:spcBef>
                <a:spcPts val="0"/>
              </a:spcBef>
              <a:spcAft>
                <a:spcPts val="1000"/>
              </a:spcAft>
            </a:pPr>
            <a:r>
              <a:rPr lang="en-US" b="1" dirty="0" smtClean="0">
                <a:effectLst/>
                <a:latin typeface="Times New Roman"/>
                <a:ea typeface="Times New Roman"/>
                <a:cs typeface="Times New Roman"/>
              </a:rPr>
              <a:t>Employment and salary </a:t>
            </a:r>
            <a:endParaRPr lang="en-US" sz="4000" dirty="0">
              <a:ea typeface="Times New Roman"/>
              <a:cs typeface="Times New Roman"/>
            </a:endParaRPr>
          </a:p>
        </p:txBody>
      </p:sp>
      <p:sp>
        <p:nvSpPr>
          <p:cNvPr id="3" name="Content Placeholder 2"/>
          <p:cNvSpPr>
            <a:spLocks noGrp="1"/>
          </p:cNvSpPr>
          <p:nvPr>
            <p:ph idx="1"/>
          </p:nvPr>
        </p:nvSpPr>
        <p:spPr/>
        <p:txBody>
          <a:bodyPr/>
          <a:lstStyle/>
          <a:p>
            <a:r>
              <a:rPr lang="en-US" dirty="0" smtClean="0">
                <a:effectLst/>
                <a:latin typeface="Times New Roman"/>
                <a:ea typeface="Times New Roman"/>
              </a:rPr>
              <a:t>There is a high demand for L P N careers in the U.S, there is a shortage of nurses in the U.S, as the population rises they are needed and will be needed in health facilities, at homes to take care of patients at home. </a:t>
            </a:r>
          </a:p>
          <a:p>
            <a:r>
              <a:rPr lang="en-US" dirty="0" smtClean="0">
                <a:effectLst/>
                <a:latin typeface="Times New Roman"/>
                <a:ea typeface="Times New Roman"/>
              </a:rPr>
              <a:t>The employment of L P N is anticipated by the U.S government to rise because of the number of patients who want to be treated at home.</a:t>
            </a:r>
          </a:p>
        </p:txBody>
      </p:sp>
    </p:spTree>
    <p:extLst>
      <p:ext uri="{BB962C8B-B14F-4D97-AF65-F5344CB8AC3E}">
        <p14:creationId xmlns:p14="http://schemas.microsoft.com/office/powerpoint/2010/main" val="2640980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57200"/>
            <a:ext cx="77724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6386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marR="0">
              <a:lnSpc>
                <a:spcPct val="115000"/>
              </a:lnSpc>
              <a:spcBef>
                <a:spcPts val="0"/>
              </a:spcBef>
              <a:spcAft>
                <a:spcPts val="1000"/>
              </a:spcAft>
            </a:pPr>
            <a:r>
              <a:rPr lang="en-US" b="1" dirty="0" smtClean="0">
                <a:effectLst/>
                <a:latin typeface="Times New Roman"/>
                <a:ea typeface="Times New Roman"/>
                <a:cs typeface="Times New Roman"/>
              </a:rPr>
              <a:t>Current trends of influence </a:t>
            </a:r>
            <a:endParaRPr lang="en-US" sz="4000" dirty="0">
              <a:ea typeface="Times New Roman"/>
              <a:cs typeface="Times New Roman"/>
            </a:endParaRPr>
          </a:p>
        </p:txBody>
      </p:sp>
      <p:sp>
        <p:nvSpPr>
          <p:cNvPr id="3" name="Content Placeholder 2"/>
          <p:cNvSpPr>
            <a:spLocks noGrp="1"/>
          </p:cNvSpPr>
          <p:nvPr>
            <p:ph idx="1"/>
          </p:nvPr>
        </p:nvSpPr>
        <p:spPr/>
        <p:txBody>
          <a:bodyPr/>
          <a:lstStyle/>
          <a:p>
            <a:r>
              <a:rPr lang="en-US" dirty="0" smtClean="0">
                <a:effectLst/>
                <a:latin typeface="Times New Roman"/>
                <a:ea typeface="Times New Roman"/>
              </a:rPr>
              <a:t>A high number of nurses are needed in the health industry due to the rising population, the hospitals need LPN, patients at home need their services, community health facilities need their services, it is one of the common profession that is valued by people in the medical services and it is easy to get employment.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70441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latin typeface="Times New Roman"/>
                <a:ea typeface="Times New Roman"/>
              </a:rPr>
              <a:t>Professionalism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marR="0" indent="0" algn="ctr">
              <a:lnSpc>
                <a:spcPct val="115000"/>
              </a:lnSpc>
              <a:spcBef>
                <a:spcPts val="0"/>
              </a:spcBef>
              <a:spcAft>
                <a:spcPts val="1000"/>
              </a:spcAft>
              <a:buNone/>
            </a:pPr>
            <a:r>
              <a:rPr lang="en-US" b="1" i="1" dirty="0" smtClean="0">
                <a:effectLst/>
                <a:latin typeface="Times New Roman"/>
                <a:ea typeface="Times New Roman"/>
                <a:cs typeface="Times New Roman"/>
              </a:rPr>
              <a:t>Apart from education, it requires these skills  </a:t>
            </a:r>
            <a:endParaRPr lang="en-US" sz="2800" b="1" i="1" dirty="0">
              <a:ea typeface="Times New Roman"/>
              <a:cs typeface="Times New Roman"/>
            </a:endParaRPr>
          </a:p>
          <a:p>
            <a:pPr marL="0" marR="0">
              <a:lnSpc>
                <a:spcPct val="115000"/>
              </a:lnSpc>
              <a:spcBef>
                <a:spcPts val="0"/>
              </a:spcBef>
              <a:spcAft>
                <a:spcPts val="1000"/>
              </a:spcAft>
            </a:pPr>
            <a:r>
              <a:rPr lang="en-US" dirty="0" smtClean="0">
                <a:effectLst/>
                <a:latin typeface="Times New Roman"/>
                <a:ea typeface="Times New Roman"/>
                <a:cs typeface="Times New Roman"/>
              </a:rPr>
              <a:t>Compassion, they must be caring to take care of the patients </a:t>
            </a:r>
          </a:p>
          <a:p>
            <a:pPr marL="0" marR="0">
              <a:lnSpc>
                <a:spcPct val="115000"/>
              </a:lnSpc>
              <a:spcBef>
                <a:spcPts val="0"/>
              </a:spcBef>
              <a:spcAft>
                <a:spcPts val="1000"/>
              </a:spcAft>
            </a:pPr>
            <a:r>
              <a:rPr lang="en-US" sz="2800" dirty="0" smtClean="0">
                <a:effectLst/>
                <a:latin typeface="Times New Roman"/>
                <a:ea typeface="Times New Roman"/>
                <a:cs typeface="Times New Roman"/>
              </a:rPr>
              <a:t>Patience, the patient depending on the illness can be sometimes outrageous but the nurse has to control the situation.</a:t>
            </a:r>
            <a:endParaRPr lang="en-US" sz="2400" dirty="0">
              <a:ea typeface="Times New Roman"/>
              <a:cs typeface="Times New Roman"/>
            </a:endParaRPr>
          </a:p>
          <a:p>
            <a:pPr marL="0" marR="0">
              <a:lnSpc>
                <a:spcPct val="115000"/>
              </a:lnSpc>
              <a:spcBef>
                <a:spcPts val="0"/>
              </a:spcBef>
              <a:spcAft>
                <a:spcPts val="1000"/>
              </a:spcAft>
            </a:pPr>
            <a:r>
              <a:rPr lang="en-US" sz="2800" dirty="0" smtClean="0">
                <a:effectLst/>
                <a:latin typeface="Times New Roman"/>
                <a:ea typeface="Times New Roman"/>
                <a:cs typeface="Times New Roman"/>
              </a:rPr>
              <a:t>They must have the stamina to keep themselves feet for the whole day during working hours</a:t>
            </a:r>
            <a:endParaRPr lang="en-US" sz="2400" dirty="0">
              <a:ea typeface="Times New Roman"/>
              <a:cs typeface="Times New Roman"/>
            </a:endParaRPr>
          </a:p>
          <a:p>
            <a:pPr marL="0" marR="0">
              <a:lnSpc>
                <a:spcPct val="115000"/>
              </a:lnSpc>
              <a:spcBef>
                <a:spcPts val="0"/>
              </a:spcBef>
              <a:spcAft>
                <a:spcPts val="1000"/>
              </a:spcAft>
            </a:pPr>
            <a:endParaRPr lang="en-US" sz="2800" dirty="0">
              <a:ea typeface="Times New Roman"/>
              <a:cs typeface="Times New Roman"/>
            </a:endParaRPr>
          </a:p>
        </p:txBody>
      </p:sp>
    </p:spTree>
    <p:extLst>
      <p:ext uri="{BB962C8B-B14F-4D97-AF65-F5344CB8AC3E}">
        <p14:creationId xmlns:p14="http://schemas.microsoft.com/office/powerpoint/2010/main" val="3916813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8915400" cy="655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8740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62500" lnSpcReduction="20000"/>
          </a:bodyPr>
          <a:lstStyle/>
          <a:p>
            <a:pPr marL="457200" marR="0" indent="-457200">
              <a:lnSpc>
                <a:spcPct val="200000"/>
              </a:lnSpc>
              <a:spcBef>
                <a:spcPts val="0"/>
              </a:spcBef>
              <a:spcAft>
                <a:spcPts val="1000"/>
              </a:spcAft>
            </a:pPr>
            <a:r>
              <a:rPr lang="en-US" dirty="0" smtClean="0">
                <a:effectLst/>
                <a:latin typeface="Times New Roman"/>
                <a:ea typeface="Times New Roman"/>
                <a:cs typeface="Times New Roman"/>
              </a:rPr>
              <a:t>Cook, L., Dover, C., Dickson, M., &amp; </a:t>
            </a:r>
            <a:r>
              <a:rPr lang="en-US" dirty="0" err="1" smtClean="0">
                <a:effectLst/>
                <a:latin typeface="Times New Roman"/>
                <a:ea typeface="Times New Roman"/>
                <a:cs typeface="Times New Roman"/>
              </a:rPr>
              <a:t>Engh</a:t>
            </a:r>
            <a:r>
              <a:rPr lang="en-US" dirty="0" smtClean="0">
                <a:effectLst/>
                <a:latin typeface="Times New Roman"/>
                <a:ea typeface="Times New Roman"/>
                <a:cs typeface="Times New Roman"/>
              </a:rPr>
              <a:t>, B. (2010). Returning to school: The challenges of the licensed practical nurse-to-registered nurse transition student. </a:t>
            </a:r>
            <a:r>
              <a:rPr lang="en-US" i="1" dirty="0" smtClean="0">
                <a:effectLst/>
                <a:latin typeface="Times New Roman"/>
                <a:ea typeface="Times New Roman"/>
                <a:cs typeface="Times New Roman"/>
              </a:rPr>
              <a:t>Teaching and Learning in Nursing</a:t>
            </a:r>
            <a:r>
              <a:rPr lang="en-US" dirty="0" smtClean="0">
                <a:effectLst/>
                <a:latin typeface="Times New Roman"/>
                <a:ea typeface="Times New Roman"/>
                <a:cs typeface="Times New Roman"/>
              </a:rPr>
              <a:t>, </a:t>
            </a:r>
            <a:r>
              <a:rPr lang="en-US" i="1" dirty="0" smtClean="0">
                <a:effectLst/>
                <a:latin typeface="Times New Roman"/>
                <a:ea typeface="Times New Roman"/>
                <a:cs typeface="Times New Roman"/>
              </a:rPr>
              <a:t>5</a:t>
            </a:r>
            <a:r>
              <a:rPr lang="en-US" dirty="0" smtClean="0">
                <a:effectLst/>
                <a:latin typeface="Times New Roman"/>
                <a:ea typeface="Times New Roman"/>
                <a:cs typeface="Times New Roman"/>
              </a:rPr>
              <a:t>(3), 125-128.</a:t>
            </a:r>
            <a:endParaRPr lang="en-US" sz="2800" dirty="0">
              <a:ea typeface="Times New Roman"/>
              <a:cs typeface="Times New Roman"/>
            </a:endParaRPr>
          </a:p>
          <a:p>
            <a:pPr marL="457200" marR="0" indent="-457200">
              <a:lnSpc>
                <a:spcPct val="200000"/>
              </a:lnSpc>
              <a:spcBef>
                <a:spcPts val="0"/>
              </a:spcBef>
              <a:spcAft>
                <a:spcPts val="1000"/>
              </a:spcAft>
            </a:pPr>
            <a:r>
              <a:rPr lang="en-US" dirty="0" smtClean="0">
                <a:effectLst/>
                <a:latin typeface="Times New Roman"/>
                <a:ea typeface="Times New Roman"/>
                <a:cs typeface="Times New Roman"/>
              </a:rPr>
              <a:t>Morris, A. H., &amp; Faulk, D. R. (2012). </a:t>
            </a:r>
            <a:r>
              <a:rPr lang="en-US" i="1" dirty="0" smtClean="0">
                <a:effectLst/>
                <a:latin typeface="Times New Roman"/>
                <a:ea typeface="Times New Roman"/>
                <a:cs typeface="Times New Roman"/>
              </a:rPr>
              <a:t>Transformative learning in nursing: A guide for nurse educators</a:t>
            </a:r>
            <a:r>
              <a:rPr lang="en-US" dirty="0" smtClean="0">
                <a:effectLst/>
                <a:latin typeface="Times New Roman"/>
                <a:ea typeface="Times New Roman"/>
                <a:cs typeface="Times New Roman"/>
              </a:rPr>
              <a:t>. Springer Publishing Company.</a:t>
            </a:r>
            <a:endParaRPr lang="en-US" sz="2800" dirty="0">
              <a:ea typeface="Times New Roman"/>
              <a:cs typeface="Times New Roman"/>
            </a:endParaRPr>
          </a:p>
          <a:p>
            <a:pPr marL="457200" marR="0" indent="-457200">
              <a:lnSpc>
                <a:spcPct val="200000"/>
              </a:lnSpc>
              <a:spcBef>
                <a:spcPts val="0"/>
              </a:spcBef>
              <a:spcAft>
                <a:spcPts val="1000"/>
              </a:spcAft>
            </a:pPr>
            <a:r>
              <a:rPr lang="en-US" dirty="0" smtClean="0">
                <a:effectLst/>
                <a:latin typeface="Times New Roman"/>
                <a:ea typeface="Times New Roman"/>
                <a:cs typeface="Times New Roman"/>
              </a:rPr>
              <a:t>MSc, P. B. (1987). Towards an epistemological basis for experiential learning in nurse education. </a:t>
            </a:r>
            <a:r>
              <a:rPr lang="en-US" i="1" dirty="0" smtClean="0">
                <a:effectLst/>
                <a:latin typeface="Times New Roman"/>
                <a:ea typeface="Times New Roman"/>
                <a:cs typeface="Times New Roman"/>
              </a:rPr>
              <a:t>Journal of Advanced Nursing</a:t>
            </a:r>
            <a:r>
              <a:rPr lang="en-US" dirty="0" smtClean="0">
                <a:effectLst/>
                <a:latin typeface="Times New Roman"/>
                <a:ea typeface="Times New Roman"/>
                <a:cs typeface="Times New Roman"/>
              </a:rPr>
              <a:t>, </a:t>
            </a:r>
            <a:r>
              <a:rPr lang="en-US" i="1" dirty="0" smtClean="0">
                <a:effectLst/>
                <a:latin typeface="Times New Roman"/>
                <a:ea typeface="Times New Roman"/>
                <a:cs typeface="Times New Roman"/>
              </a:rPr>
              <a:t>12</a:t>
            </a:r>
            <a:r>
              <a:rPr lang="en-US" dirty="0" smtClean="0">
                <a:effectLst/>
                <a:latin typeface="Times New Roman"/>
                <a:ea typeface="Times New Roman"/>
                <a:cs typeface="Times New Roman"/>
              </a:rPr>
              <a:t>(2), 189-193.</a:t>
            </a:r>
            <a:endParaRPr lang="en-US" sz="2800" dirty="0">
              <a:ea typeface="Times New Roman"/>
              <a:cs typeface="Times New Roman"/>
            </a:endParaRPr>
          </a:p>
          <a:p>
            <a:pPr marL="0" marR="0" indent="-457200">
              <a:lnSpc>
                <a:spcPct val="200000"/>
              </a:lnSpc>
              <a:spcBef>
                <a:spcPts val="0"/>
              </a:spcBef>
              <a:spcAft>
                <a:spcPts val="1000"/>
              </a:spcAft>
              <a:buNone/>
            </a:pPr>
            <a:endParaRPr lang="en-US" sz="2800" dirty="0">
              <a:ea typeface="Times New Roman"/>
              <a:cs typeface="Times New Roman"/>
            </a:endParaRPr>
          </a:p>
        </p:txBody>
      </p:sp>
    </p:spTree>
    <p:extLst>
      <p:ext uri="{BB962C8B-B14F-4D97-AF65-F5344CB8AC3E}">
        <p14:creationId xmlns:p14="http://schemas.microsoft.com/office/powerpoint/2010/main" val="3488025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25000" lnSpcReduction="20000"/>
          </a:bodyPr>
          <a:lstStyle/>
          <a:p>
            <a:pPr marL="457200" marR="0" indent="-457200">
              <a:lnSpc>
                <a:spcPct val="200000"/>
              </a:lnSpc>
              <a:spcBef>
                <a:spcPts val="0"/>
              </a:spcBef>
              <a:spcAft>
                <a:spcPts val="1000"/>
              </a:spcAft>
            </a:pPr>
            <a:r>
              <a:rPr lang="en-US" sz="7000" dirty="0" err="1" smtClean="0">
                <a:effectLst/>
                <a:latin typeface="Times New Roman" pitchFamily="18" charset="0"/>
                <a:ea typeface="Times New Roman"/>
                <a:cs typeface="Times New Roman" pitchFamily="18" charset="0"/>
              </a:rPr>
              <a:t>Öhrling</a:t>
            </a:r>
            <a:r>
              <a:rPr lang="en-US" sz="7000" dirty="0" smtClean="0">
                <a:effectLst/>
                <a:latin typeface="Times New Roman" pitchFamily="18" charset="0"/>
                <a:ea typeface="Times New Roman"/>
                <a:cs typeface="Times New Roman" pitchFamily="18" charset="0"/>
              </a:rPr>
              <a:t>, K., &amp; </a:t>
            </a:r>
            <a:r>
              <a:rPr lang="en-US" sz="7000" dirty="0" err="1" smtClean="0">
                <a:effectLst/>
                <a:latin typeface="Times New Roman" pitchFamily="18" charset="0"/>
                <a:ea typeface="Times New Roman"/>
                <a:cs typeface="Times New Roman" pitchFamily="18" charset="0"/>
              </a:rPr>
              <a:t>Hallberg</a:t>
            </a:r>
            <a:r>
              <a:rPr lang="en-US" sz="7000" dirty="0" smtClean="0">
                <a:effectLst/>
                <a:latin typeface="Times New Roman" pitchFamily="18" charset="0"/>
                <a:ea typeface="Times New Roman"/>
                <a:cs typeface="Times New Roman" pitchFamily="18" charset="0"/>
              </a:rPr>
              <a:t>, I. R. (2000). Student nurses' lived experience of </a:t>
            </a:r>
            <a:r>
              <a:rPr lang="en-US" sz="7000" dirty="0" err="1" smtClean="0">
                <a:effectLst/>
                <a:latin typeface="Times New Roman" pitchFamily="18" charset="0"/>
                <a:ea typeface="Times New Roman"/>
                <a:cs typeface="Times New Roman" pitchFamily="18" charset="0"/>
              </a:rPr>
              <a:t>preceptorship</a:t>
            </a:r>
            <a:r>
              <a:rPr lang="en-US" sz="7000" dirty="0" smtClean="0">
                <a:effectLst/>
                <a:latin typeface="Times New Roman" pitchFamily="18" charset="0"/>
                <a:ea typeface="Times New Roman"/>
                <a:cs typeface="Times New Roman" pitchFamily="18" charset="0"/>
              </a:rPr>
              <a:t>. Part 1—in relation to learning. </a:t>
            </a:r>
            <a:r>
              <a:rPr lang="en-US" sz="7000" i="1" dirty="0" smtClean="0">
                <a:effectLst/>
                <a:latin typeface="Times New Roman" pitchFamily="18" charset="0"/>
                <a:ea typeface="Times New Roman"/>
                <a:cs typeface="Times New Roman" pitchFamily="18" charset="0"/>
              </a:rPr>
              <a:t>International Journal of Nursing Studies</a:t>
            </a:r>
            <a:r>
              <a:rPr lang="en-US" sz="7000" dirty="0" smtClean="0">
                <a:effectLst/>
                <a:latin typeface="Times New Roman" pitchFamily="18" charset="0"/>
                <a:ea typeface="Times New Roman"/>
                <a:cs typeface="Times New Roman" pitchFamily="18" charset="0"/>
              </a:rPr>
              <a:t>, </a:t>
            </a:r>
            <a:r>
              <a:rPr lang="en-US" sz="7000" i="1" dirty="0" smtClean="0">
                <a:effectLst/>
                <a:latin typeface="Times New Roman" pitchFamily="18" charset="0"/>
                <a:ea typeface="Times New Roman"/>
                <a:cs typeface="Times New Roman" pitchFamily="18" charset="0"/>
              </a:rPr>
              <a:t>37</a:t>
            </a:r>
            <a:r>
              <a:rPr lang="en-US" sz="7000" dirty="0" smtClean="0">
                <a:effectLst/>
                <a:latin typeface="Times New Roman" pitchFamily="18" charset="0"/>
                <a:ea typeface="Times New Roman"/>
                <a:cs typeface="Times New Roman" pitchFamily="18" charset="0"/>
              </a:rPr>
              <a:t>(1), 13-23.</a:t>
            </a:r>
            <a:endParaRPr lang="en-US" sz="7000" dirty="0">
              <a:latin typeface="Times New Roman" pitchFamily="18" charset="0"/>
              <a:ea typeface="Times New Roman"/>
              <a:cs typeface="Times New Roman" pitchFamily="18" charset="0"/>
            </a:endParaRPr>
          </a:p>
          <a:p>
            <a:pPr marL="457200" marR="0" indent="-457200">
              <a:lnSpc>
                <a:spcPct val="200000"/>
              </a:lnSpc>
              <a:spcBef>
                <a:spcPts val="0"/>
              </a:spcBef>
              <a:spcAft>
                <a:spcPts val="1000"/>
              </a:spcAft>
            </a:pPr>
            <a:r>
              <a:rPr lang="en-US" sz="7000" dirty="0" smtClean="0">
                <a:effectLst/>
                <a:latin typeface="Times New Roman" pitchFamily="18" charset="0"/>
                <a:ea typeface="Times New Roman"/>
                <a:cs typeface="Times New Roman" pitchFamily="18" charset="0"/>
              </a:rPr>
              <a:t>Papp, I., </a:t>
            </a:r>
            <a:r>
              <a:rPr lang="en-US" sz="7000" dirty="0" err="1" smtClean="0">
                <a:effectLst/>
                <a:latin typeface="Times New Roman" pitchFamily="18" charset="0"/>
                <a:ea typeface="Times New Roman"/>
                <a:cs typeface="Times New Roman" pitchFamily="18" charset="0"/>
              </a:rPr>
              <a:t>Markkanen</a:t>
            </a:r>
            <a:r>
              <a:rPr lang="en-US" sz="7000" dirty="0" smtClean="0">
                <a:effectLst/>
                <a:latin typeface="Times New Roman" pitchFamily="18" charset="0"/>
                <a:ea typeface="Times New Roman"/>
                <a:cs typeface="Times New Roman" pitchFamily="18" charset="0"/>
              </a:rPr>
              <a:t>, M., &amp; von </a:t>
            </a:r>
            <a:r>
              <a:rPr lang="en-US" sz="7000" dirty="0" err="1" smtClean="0">
                <a:effectLst/>
                <a:latin typeface="Times New Roman" pitchFamily="18" charset="0"/>
                <a:ea typeface="Times New Roman"/>
                <a:cs typeface="Times New Roman" pitchFamily="18" charset="0"/>
              </a:rPr>
              <a:t>Bonsdorff</a:t>
            </a:r>
            <a:r>
              <a:rPr lang="en-US" sz="7000" dirty="0" smtClean="0">
                <a:effectLst/>
                <a:latin typeface="Times New Roman" pitchFamily="18" charset="0"/>
                <a:ea typeface="Times New Roman"/>
                <a:cs typeface="Times New Roman" pitchFamily="18" charset="0"/>
              </a:rPr>
              <a:t>, M. (2003). Clinical environment as a learning environment: student nurses’ perceptions concerning clinical learning experiences. </a:t>
            </a:r>
            <a:r>
              <a:rPr lang="en-US" sz="7000" i="1" dirty="0" smtClean="0">
                <a:effectLst/>
                <a:latin typeface="Times New Roman" pitchFamily="18" charset="0"/>
                <a:ea typeface="Times New Roman"/>
                <a:cs typeface="Times New Roman" pitchFamily="18" charset="0"/>
              </a:rPr>
              <a:t>Nurse education today</a:t>
            </a:r>
            <a:r>
              <a:rPr lang="en-US" sz="7000" dirty="0" smtClean="0">
                <a:effectLst/>
                <a:latin typeface="Times New Roman" pitchFamily="18" charset="0"/>
                <a:ea typeface="Times New Roman"/>
                <a:cs typeface="Times New Roman" pitchFamily="18" charset="0"/>
              </a:rPr>
              <a:t>, </a:t>
            </a:r>
            <a:r>
              <a:rPr lang="en-US" sz="7000" i="1" dirty="0" smtClean="0">
                <a:effectLst/>
                <a:latin typeface="Times New Roman" pitchFamily="18" charset="0"/>
                <a:ea typeface="Times New Roman"/>
                <a:cs typeface="Times New Roman" pitchFamily="18" charset="0"/>
              </a:rPr>
              <a:t>23</a:t>
            </a:r>
            <a:r>
              <a:rPr lang="en-US" sz="7000" dirty="0" smtClean="0">
                <a:effectLst/>
                <a:latin typeface="Times New Roman" pitchFamily="18" charset="0"/>
                <a:ea typeface="Times New Roman"/>
                <a:cs typeface="Times New Roman" pitchFamily="18" charset="0"/>
              </a:rPr>
              <a:t>(4), 262-268.</a:t>
            </a:r>
            <a:endParaRPr lang="en-US" sz="7000" dirty="0">
              <a:latin typeface="Times New Roman" pitchFamily="18" charset="0"/>
              <a:ea typeface="Times New Roman"/>
              <a:cs typeface="Times New Roman" pitchFamily="18" charset="0"/>
            </a:endParaRPr>
          </a:p>
          <a:p>
            <a:pPr marL="457200" marR="0" indent="-457200">
              <a:lnSpc>
                <a:spcPct val="200000"/>
              </a:lnSpc>
              <a:spcBef>
                <a:spcPts val="0"/>
              </a:spcBef>
              <a:spcAft>
                <a:spcPts val="1000"/>
              </a:spcAft>
            </a:pPr>
            <a:r>
              <a:rPr lang="en-US" sz="7000" dirty="0" err="1" smtClean="0">
                <a:effectLst/>
                <a:latin typeface="Times New Roman" pitchFamily="18" charset="0"/>
                <a:ea typeface="Times New Roman"/>
                <a:cs typeface="Times New Roman" pitchFamily="18" charset="0"/>
              </a:rPr>
              <a:t>Saarikoski</a:t>
            </a:r>
            <a:r>
              <a:rPr lang="en-US" sz="7000" dirty="0" smtClean="0">
                <a:effectLst/>
                <a:latin typeface="Times New Roman" pitchFamily="18" charset="0"/>
                <a:ea typeface="Times New Roman"/>
                <a:cs typeface="Times New Roman" pitchFamily="18" charset="0"/>
              </a:rPr>
              <a:t>, M., &amp; </a:t>
            </a:r>
            <a:r>
              <a:rPr lang="en-US" sz="7000" dirty="0" err="1" smtClean="0">
                <a:effectLst/>
                <a:latin typeface="Times New Roman" pitchFamily="18" charset="0"/>
                <a:ea typeface="Times New Roman"/>
                <a:cs typeface="Times New Roman" pitchFamily="18" charset="0"/>
              </a:rPr>
              <a:t>Leino-Kilpi</a:t>
            </a:r>
            <a:r>
              <a:rPr lang="en-US" sz="7000" dirty="0" smtClean="0">
                <a:effectLst/>
                <a:latin typeface="Times New Roman" pitchFamily="18" charset="0"/>
                <a:ea typeface="Times New Roman"/>
                <a:cs typeface="Times New Roman" pitchFamily="18" charset="0"/>
              </a:rPr>
              <a:t>, H. (2002). The clinical learning environment and supervision by staff nurses: developing the instrument. </a:t>
            </a:r>
            <a:r>
              <a:rPr lang="en-US" sz="7000" i="1" dirty="0" smtClean="0">
                <a:effectLst/>
                <a:latin typeface="Times New Roman" pitchFamily="18" charset="0"/>
                <a:ea typeface="Times New Roman"/>
                <a:cs typeface="Times New Roman" pitchFamily="18" charset="0"/>
              </a:rPr>
              <a:t>International journal of nursing studies</a:t>
            </a:r>
            <a:r>
              <a:rPr lang="en-US" sz="7000" dirty="0" smtClean="0">
                <a:effectLst/>
                <a:latin typeface="Times New Roman" pitchFamily="18" charset="0"/>
                <a:ea typeface="Times New Roman"/>
                <a:cs typeface="Times New Roman" pitchFamily="18" charset="0"/>
              </a:rPr>
              <a:t>, </a:t>
            </a:r>
            <a:r>
              <a:rPr lang="en-US" sz="7000" i="1" dirty="0" smtClean="0">
                <a:effectLst/>
                <a:latin typeface="Times New Roman" pitchFamily="18" charset="0"/>
                <a:ea typeface="Times New Roman"/>
                <a:cs typeface="Times New Roman" pitchFamily="18" charset="0"/>
              </a:rPr>
              <a:t>39</a:t>
            </a:r>
            <a:r>
              <a:rPr lang="en-US" sz="7000" dirty="0" smtClean="0">
                <a:effectLst/>
                <a:latin typeface="Times New Roman" pitchFamily="18" charset="0"/>
                <a:ea typeface="Times New Roman"/>
                <a:cs typeface="Times New Roman" pitchFamily="18" charset="0"/>
              </a:rPr>
              <a:t>(3), 259-267</a:t>
            </a:r>
            <a:r>
              <a:rPr lang="en-US" dirty="0" smtClean="0">
                <a:effectLst/>
                <a:latin typeface="Times New Roman"/>
                <a:ea typeface="Times New Roman"/>
                <a:cs typeface="Times New Roman"/>
              </a:rPr>
              <a:t>.</a:t>
            </a:r>
            <a:endParaRPr lang="en-US" sz="2800" dirty="0">
              <a:ea typeface="Times New Roman"/>
              <a:cs typeface="Times New Roman"/>
            </a:endParaRPr>
          </a:p>
        </p:txBody>
      </p:sp>
    </p:spTree>
    <p:extLst>
      <p:ext uri="{BB962C8B-B14F-4D97-AF65-F5344CB8AC3E}">
        <p14:creationId xmlns:p14="http://schemas.microsoft.com/office/powerpoint/2010/main" val="291481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TotalTime>
  <Words>768</Words>
  <Application>Microsoft Office PowerPoint</Application>
  <PresentationFormat>On-screen Show (4:3)</PresentationFormat>
  <Paragraphs>81</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Responsibilities </vt:lpstr>
      <vt:lpstr>PowerPoint Presentation</vt:lpstr>
      <vt:lpstr>The body of accreditation  </vt:lpstr>
      <vt:lpstr>The body of accreditation  </vt:lpstr>
      <vt:lpstr>PowerPoint Presentation</vt:lpstr>
      <vt:lpstr>Education  </vt:lpstr>
      <vt:lpstr>PowerPoint Presentation</vt:lpstr>
      <vt:lpstr>Work requirements</vt:lpstr>
      <vt:lpstr>Employment and salary </vt:lpstr>
      <vt:lpstr>PowerPoint Presentation</vt:lpstr>
      <vt:lpstr>Current trends of influence </vt:lpstr>
      <vt:lpstr>Professionalism </vt:lpstr>
      <vt:lpstr>PowerPoint Presentation</vt:lpstr>
      <vt:lpstr>References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20</cp:revision>
  <dcterms:created xsi:type="dcterms:W3CDTF">2020-02-28T21:12:56Z</dcterms:created>
  <dcterms:modified xsi:type="dcterms:W3CDTF">2020-04-07T01:53:55Z</dcterms:modified>
</cp:coreProperties>
</file>